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64" r:id="rId11"/>
    <p:sldId id="281" r:id="rId12"/>
    <p:sldId id="282" r:id="rId13"/>
    <p:sldId id="283" r:id="rId14"/>
    <p:sldId id="284" r:id="rId15"/>
    <p:sldId id="265" r:id="rId16"/>
    <p:sldId id="266" r:id="rId17"/>
    <p:sldId id="267" r:id="rId18"/>
    <p:sldId id="268" r:id="rId19"/>
    <p:sldId id="285" r:id="rId20"/>
    <p:sldId id="286" r:id="rId21"/>
    <p:sldId id="271" r:id="rId22"/>
    <p:sldId id="272" r:id="rId23"/>
    <p:sldId id="28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lanilha%20Coleta%20de%20Dados%20Final.%20HAS%20e%20DM%20(4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lanilha%20Coleta%20de%20Dados%20Final.%20HAS%20e%20DM%20(4)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lanilha%20Coleta%20de%20Dados%20Final.%20HAS%20e%20DM%20(4)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lanilha%20Coleta%20de%20Dados%20Final.%20HAS%20e%20DM%20(4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lanilha%20Coleta%20de%20Dados%20Final.%20HAS%20e%20DM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 (4).xls]Indicadores'!$C$4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 (4).xls]Indicadores'!$D$3:$F$3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 (4).xls]Indicadores'!$D$4:$F$4</c:f>
              <c:numCache>
                <c:formatCode>0.0%</c:formatCode>
                <c:ptCount val="3"/>
                <c:pt idx="0">
                  <c:v>0.3449367088607595</c:v>
                </c:pt>
                <c:pt idx="1">
                  <c:v>0.62341772151898733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3-4804-853D-2CCC248FA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40956816"/>
        <c:axId val="1"/>
      </c:barChart>
      <c:catAx>
        <c:axId val="24095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2409568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 (4).xls]Indicadores'!$R$4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 (4).xls]Indicadores'!$S$3:$U$3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 (4).xls]Indicadores'!$S$4:$U$4</c:f>
              <c:numCache>
                <c:formatCode>0.0%</c:formatCode>
                <c:ptCount val="3"/>
                <c:pt idx="0">
                  <c:v>0.32051282051282054</c:v>
                </c:pt>
                <c:pt idx="1">
                  <c:v>0.51282051282051277</c:v>
                </c:pt>
                <c:pt idx="2">
                  <c:v>0.85897435897435892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6F-4473-B879-CE1DAFD67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69529768"/>
        <c:axId val="1"/>
      </c:barChart>
      <c:catAx>
        <c:axId val="36952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695297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pessoas com hipertensão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0.10091743119266056</c:v>
                </c:pt>
                <c:pt idx="1">
                  <c:v>0.20454545454545456</c:v>
                </c:pt>
                <c:pt idx="2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8-45A1-9758-6F005CD4E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6266112"/>
        <c:axId val="125030400"/>
      </c:barChart>
      <c:catAx>
        <c:axId val="11626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5030400"/>
        <c:crosses val="autoZero"/>
        <c:auto val="1"/>
        <c:lblAlgn val="ctr"/>
        <c:lblOffset val="100"/>
        <c:noMultiLvlLbl val="0"/>
      </c:catAx>
      <c:valAx>
        <c:axId val="12503040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16266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 (4).xls]Indicadores'!$R$20</c:f>
              <c:strCache>
                <c:ptCount val="1"/>
                <c:pt idx="0">
                  <c:v>Proporção de pessoas com diabetes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 (4).xls]Indicadores'!$S$19:$U$19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 (4).xls]Indicadores'!$S$20:$U$20</c:f>
              <c:numCache>
                <c:formatCode>0.0%</c:formatCode>
                <c:ptCount val="3"/>
                <c:pt idx="0">
                  <c:v>0.16</c:v>
                </c:pt>
                <c:pt idx="1">
                  <c:v>0.25</c:v>
                </c:pt>
                <c:pt idx="2">
                  <c:v>0.29850746268656714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A-42EC-A05D-67ECC089E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69539128"/>
        <c:axId val="1"/>
      </c:barChart>
      <c:catAx>
        <c:axId val="36953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695391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DM.xls]Indicadores'!$C$26</c:f>
              <c:strCache>
                <c:ptCount val="1"/>
                <c:pt idx="0">
                  <c:v>Proporção de pessoas com hipertensão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DM.xls]Indicadores'!$D$25:$F$25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DM.xls]Indicadores'!$D$26:$F$26</c:f>
              <c:numCache>
                <c:formatCode>0.0%</c:formatCode>
                <c:ptCount val="3"/>
                <c:pt idx="0">
                  <c:v>0.99082568807339455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4-4348-9CCE-9078051CE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28427904"/>
        <c:axId val="128429440"/>
      </c:barChart>
      <c:catAx>
        <c:axId val="12842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429440"/>
        <c:crosses val="autoZero"/>
        <c:auto val="1"/>
        <c:lblAlgn val="ctr"/>
        <c:lblOffset val="100"/>
        <c:noMultiLvlLbl val="0"/>
      </c:catAx>
      <c:valAx>
        <c:axId val="1284294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28427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DM.xls]Indicadores'!$C$37</c:f>
              <c:strCache>
                <c:ptCount val="1"/>
                <c:pt idx="0">
                  <c:v>Proporção de pessoas com hipertensão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DM.xls]Indicadores'!$D$36:$F$36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DM.xls]Indicadores'!$D$37:$F$37</c:f>
              <c:numCache>
                <c:formatCode>0.0%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F-456C-B961-765821958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3296896"/>
        <c:axId val="133298432"/>
      </c:barChart>
      <c:catAx>
        <c:axId val="13329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3298432"/>
        <c:crosses val="autoZero"/>
        <c:auto val="1"/>
        <c:lblAlgn val="ctr"/>
        <c:lblOffset val="100"/>
        <c:noMultiLvlLbl val="0"/>
      </c:catAx>
      <c:valAx>
        <c:axId val="133298432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332968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 (4).xls]Indicadores'!$C$48</c:f>
              <c:strCache>
                <c:ptCount val="1"/>
                <c:pt idx="0">
                  <c:v>Proporção de pessoas com hipertensão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 (4).xls]Indicadores'!$D$47:$F$47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 (4).xls]Indicadores'!$D$48:$F$48</c:f>
              <c:numCache>
                <c:formatCode>0.0%</c:formatCode>
                <c:ptCount val="3"/>
                <c:pt idx="0">
                  <c:v>0.10091743119266056</c:v>
                </c:pt>
                <c:pt idx="1">
                  <c:v>0.14720812182741116</c:v>
                </c:pt>
                <c:pt idx="2">
                  <c:v>0.15822784810126583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3-4882-9003-C8D346391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69078920"/>
        <c:axId val="1"/>
      </c:barChart>
      <c:catAx>
        <c:axId val="36907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690789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Coleta de Dados Final. HAS e DM (4).xls]Indicadores'!$R$48</c:f>
              <c:strCache>
                <c:ptCount val="1"/>
                <c:pt idx="0">
                  <c:v>Proporção de pessoas com diabetes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Coleta de Dados Final. HAS e DM (4).xls]Indicadores'!$S$47:$U$47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Coleta de Dados Final. HAS e DM (4).xls]Indicadores'!$S$48:$U$48</c:f>
              <c:numCache>
                <c:formatCode>0.0%</c:formatCode>
                <c:ptCount val="3"/>
                <c:pt idx="0">
                  <c:v>0.16</c:v>
                </c:pt>
                <c:pt idx="1">
                  <c:v>0.25</c:v>
                </c:pt>
                <c:pt idx="2">
                  <c:v>0.29850746268656714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E-4ECB-A4B0-173870AA3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69776040"/>
        <c:axId val="1"/>
      </c:barChart>
      <c:catAx>
        <c:axId val="36977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3697760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6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0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53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29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2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4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99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9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2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2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7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90883" y="91094"/>
            <a:ext cx="598573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 - UNASUS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Turma 9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66" y="104362"/>
            <a:ext cx="1368152" cy="11290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0" y="2534683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da Atenção à Saúde de Usuários com HAS e/ou DM no Centro de Saúde Integral, Eliseu Martins / PI 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66919" y="4703096"/>
            <a:ext cx="4833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Liliana Luna </a:t>
            </a:r>
            <a:r>
              <a:rPr lang="pt-BR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Creagh</a:t>
            </a:r>
            <a:endParaRPr lang="pt-BR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Orientador: </a:t>
            </a:r>
            <a:r>
              <a:rPr lang="pt-BR" b="1" dirty="0">
                <a:latin typeface="Arial Black" panose="020B0A04020102020204" pitchFamily="34" charset="0"/>
              </a:rPr>
              <a:t>Fernanda Ferreira</a:t>
            </a:r>
          </a:p>
          <a:p>
            <a:pPr indent="540385" algn="ctr">
              <a:lnSpc>
                <a:spcPct val="150000"/>
              </a:lnSpc>
            </a:pPr>
            <a:endParaRPr lang="pt-BR" dirty="0">
              <a:latin typeface="Arial Black" panose="020B0A04020102020204" pitchFamily="34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dirty="0">
                <a:latin typeface="Arial Black" panose="020B0A04020102020204" pitchFamily="34" charset="0"/>
              </a:rPr>
              <a:t>2016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285" y="104362"/>
            <a:ext cx="1368152" cy="1129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1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a usuário com HAS e/ou DM.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2.1: Realizar exame clínico apropriado em 100% dos usuários com HAS.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35281" y="2913635"/>
            <a:ext cx="8808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2.2: Realizar exame clínico apropriado em 100% dos usuários com DM.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35281" y="3729737"/>
            <a:ext cx="11370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2.3: Realizar exame dos pés em 100% das pessoas com diabetes a cada três meses (palpação dos pulsos tibial posterior e pedioso e medida da sensibilidade).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516856" y="5072080"/>
            <a:ext cx="5007429" cy="74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Alcance das metas – 100% (todos os meses)</a:t>
            </a:r>
          </a:p>
        </p:txBody>
      </p:sp>
    </p:spTree>
    <p:extLst>
      <p:ext uri="{BB962C8B-B14F-4D97-AF65-F5344CB8AC3E}">
        <p14:creationId xmlns:p14="http://schemas.microsoft.com/office/powerpoint/2010/main" val="160083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2.4: Garantir a 100% dos usuários com HAS a realização de exames complementares em dia de acordo com o protocolo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816585126"/>
              </p:ext>
            </p:extLst>
          </p:nvPr>
        </p:nvGraphicFramePr>
        <p:xfrm>
          <a:off x="335280" y="3004458"/>
          <a:ext cx="5702663" cy="318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11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18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21 usuários</a:t>
            </a:r>
          </a:p>
        </p:txBody>
      </p:sp>
    </p:spTree>
    <p:extLst>
      <p:ext uri="{BB962C8B-B14F-4D97-AF65-F5344CB8AC3E}">
        <p14:creationId xmlns:p14="http://schemas.microsoft.com/office/powerpoint/2010/main" val="51375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2.5: Garantir a 100% dos usuários com DM a realização de exames complementares em dia de acordo com o protocolo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10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20 usuários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80777799"/>
              </p:ext>
            </p:extLst>
          </p:nvPr>
        </p:nvGraphicFramePr>
        <p:xfrm>
          <a:off x="838199" y="3062514"/>
          <a:ext cx="5533571" cy="328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695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2.6: Priorizar a prescrição de medicamentos da farmácia popular para 100% dos usuários com HAS cadastrados na unidade de saúde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108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197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316 usuários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799436909"/>
              </p:ext>
            </p:extLst>
          </p:nvPr>
        </p:nvGraphicFramePr>
        <p:xfrm>
          <a:off x="838200" y="2757714"/>
          <a:ext cx="5910943" cy="340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78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0" y="2084675"/>
            <a:ext cx="1154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2.7: Priorizar a prescrição de medicamentos da farmácia popular para 100% dos usuários com DM cadastrados na unidade de saúde.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21644" y="3370259"/>
            <a:ext cx="11548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2.8: Realizar avaliação da necessidade de atendimento odontológico em 100% dos usuários com HAS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21644" y="4425010"/>
            <a:ext cx="11370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2.9: Realizar avaliação da necessidade de atendimento odontológico em 100% dos usuários com DM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605921" y="5109647"/>
            <a:ext cx="5007429" cy="74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Alcance das metas – 100% (todos os meses)</a:t>
            </a:r>
          </a:p>
        </p:txBody>
      </p:sp>
    </p:spTree>
    <p:extLst>
      <p:ext uri="{BB962C8B-B14F-4D97-AF65-F5344CB8AC3E}">
        <p14:creationId xmlns:p14="http://schemas.microsoft.com/office/powerpoint/2010/main" val="3559150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7" y="1407695"/>
            <a:ext cx="11589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3 Melhorar a adesão de usuário com HAS e/ou DM ao programa.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3.1: Buscar 100% dos usuários com HAS faltosos às consultas na unidade de saúde conforme a periodicidade recomendada.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09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0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0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9262897"/>
              </p:ext>
            </p:extLst>
          </p:nvPr>
        </p:nvGraphicFramePr>
        <p:xfrm>
          <a:off x="838200" y="2885023"/>
          <a:ext cx="5983514" cy="328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0650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12420" y="2394111"/>
            <a:ext cx="115671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3.2 Buscar 100% dos usuários com DM faltosos às consultas na unidade de saúde conforme a periodicidade recomendada.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 três meses de intervenção não tivemos usuários com DM faltosos às consultas, não sendo necessária busca ativa.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</p:spTree>
    <p:extLst>
      <p:ext uri="{BB962C8B-B14F-4D97-AF65-F5344CB8AC3E}">
        <p14:creationId xmlns:p14="http://schemas.microsoft.com/office/powerpoint/2010/main" val="2264722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58030" y="1701812"/>
            <a:ext cx="117259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4.1. Manter ficha de acompanhamento de 100% das pessoas com hipertensão cadastradas na unidade de saúde.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4.2. Manter ficha de acompanhamento de 100% dos usuários com DM cadastrados na unidade de saúde.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517296" y="4354904"/>
            <a:ext cx="5007429" cy="74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Alcance das metas – 100% (todos os meses)</a:t>
            </a:r>
          </a:p>
        </p:txBody>
      </p:sp>
    </p:spTree>
    <p:extLst>
      <p:ext uri="{BB962C8B-B14F-4D97-AF65-F5344CB8AC3E}">
        <p14:creationId xmlns:p14="http://schemas.microsoft.com/office/powerpoint/2010/main" val="660789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6" y="1701812"/>
            <a:ext cx="114335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5 Mapear usuário com HAS e/ou DM de risco para doença cardiovascular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5.1. Realizar estratificação do risco cardiovascular em 100% dos usuários com HAS cadastrados na unidade de saúde.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033583333"/>
              </p:ext>
            </p:extLst>
          </p:nvPr>
        </p:nvGraphicFramePr>
        <p:xfrm>
          <a:off x="450486" y="3193143"/>
          <a:ext cx="6066428" cy="315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11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29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50 usuários</a:t>
            </a:r>
          </a:p>
        </p:txBody>
      </p:sp>
    </p:spTree>
    <p:extLst>
      <p:ext uri="{BB962C8B-B14F-4D97-AF65-F5344CB8AC3E}">
        <p14:creationId xmlns:p14="http://schemas.microsoft.com/office/powerpoint/2010/main" val="266690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6" y="1701812"/>
            <a:ext cx="114335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5 Mapear usuário com HAS e/ou DM de risco para doença cardiovascular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5.1. Realizar estratificação do risco cardiovascular em 100% dos usuários com DM cadastrados na unidade de saúde.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04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10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20 usuários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26802839"/>
              </p:ext>
            </p:extLst>
          </p:nvPr>
        </p:nvGraphicFramePr>
        <p:xfrm>
          <a:off x="555171" y="3222171"/>
          <a:ext cx="6193972" cy="331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91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95663" y="573051"/>
            <a:ext cx="881914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</a:pPr>
            <a:r>
              <a:rPr lang="pt-BR" sz="2400" dirty="0"/>
              <a:t>UBS/ESF Centro de Saúde Integral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2" y="285217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672080" y="6100282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Vistas anterior – UBS/ESF</a:t>
            </a:r>
          </a:p>
        </p:txBody>
      </p:sp>
      <p:pic>
        <p:nvPicPr>
          <p:cNvPr id="8" name="Imagem 7" descr="C:\Users\liliana\Documents\Curso Especialização\Unidade 4\IMG-20150501-WA000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688" y="1799773"/>
            <a:ext cx="7727210" cy="4078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0336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6" y="1701812"/>
            <a:ext cx="1143350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6 Promover a saúde de usuário com HAS e/ou DM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6.1. Garantir orientação nutricional sobre alimentação saudável a 100% dos usuários com HAS.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6.2 Garantir orientação nutricional sobre alimentação saudável a 100% dos usuários com DM.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6.3 Garantir orientação em relação à prática regular de atividade física a 100% dos usuários com HAS.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6.4 Garantir orientação em relação à prática regular de atividade física a 100% dos usuários com DM.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6.5 Garantir orientação sobre os riscos do tabagismo a 100% dos usuários com HAS.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6.6 Garantir orientação sobre os riscos do tabagismo a 100% dos usuários usuário com DM.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6.7 Garantir orientação sobre higiene bucal a 100% dos usuários com HAS.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6.8 Garantir orientação sobre higiene bucal a 100% dos usuários com DM.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9" name="Retângulo 8"/>
          <p:cNvSpPr/>
          <p:nvPr/>
        </p:nvSpPr>
        <p:spPr>
          <a:xfrm>
            <a:off x="3590954" y="4848984"/>
            <a:ext cx="5007429" cy="74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Alcance das metas – 100% (todos os meses)</a:t>
            </a:r>
          </a:p>
        </p:txBody>
      </p:sp>
    </p:spTree>
    <p:extLst>
      <p:ext uri="{BB962C8B-B14F-4D97-AF65-F5344CB8AC3E}">
        <p14:creationId xmlns:p14="http://schemas.microsoft.com/office/powerpoint/2010/main" val="1764371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161327" y="457200"/>
            <a:ext cx="7030673" cy="619626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Capacitações;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Funções dos profissionais na intervenção;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Interação com os ACS;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Dificuldades com os exames complementares (já de conhecimento da gestão);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do curso – qualidade nos registros;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Impacto positivo sobre a comunidade;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Incorporação à rotina;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Modelo para novas ações (Saúde da Mulher – neoplasias)</a:t>
            </a:r>
            <a:endParaRPr lang="pt-BR" sz="24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203200" y="1393303"/>
            <a:ext cx="4568825" cy="5464697"/>
          </a:xfrm>
        </p:spPr>
        <p:txBody>
          <a:bodyPr>
            <a:normAutofit fontScale="85000" lnSpcReduction="1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intervenção propiciou ampliar a cobertura da atenção aos usuários com HAS e/ou DM, assim como melhorar a qualidade da atenção às pessoas com hipertensão e/ou diabetes com destaque para a ampliação da avaliação da Saúde Bucal e exame físico dos pés dos usuários com DM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248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0516" y="365126"/>
            <a:ext cx="9633284" cy="92498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DE APRENDIZADO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Experiência única;</a:t>
            </a:r>
          </a:p>
          <a:p>
            <a:r>
              <a:rPr lang="pt-BR" dirty="0"/>
              <a:t>Reflexão crítica sobre o processo de trabalho; </a:t>
            </a:r>
          </a:p>
          <a:p>
            <a:r>
              <a:rPr lang="pt-BR" dirty="0"/>
              <a:t>Importância dos 4 eixos pedagógicos do curso;</a:t>
            </a:r>
          </a:p>
          <a:p>
            <a:r>
              <a:rPr lang="pt-BR" dirty="0"/>
              <a:t>Maior aprofundamento da realidade da Atenção Básica;</a:t>
            </a:r>
          </a:p>
          <a:p>
            <a:r>
              <a:rPr lang="pt-BR" dirty="0"/>
              <a:t>Organização e planejamento de ações;</a:t>
            </a:r>
          </a:p>
          <a:p>
            <a:r>
              <a:rPr lang="pt-BR" dirty="0"/>
              <a:t>Qualificação Profissional e da equipe;</a:t>
            </a:r>
          </a:p>
          <a:p>
            <a:r>
              <a:rPr lang="pt-BR" dirty="0"/>
              <a:t>Aprendizado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90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0" y="1681056"/>
            <a:ext cx="3977640" cy="3444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9910" y="2940686"/>
            <a:ext cx="9633284" cy="924980"/>
          </a:xfrm>
        </p:spPr>
        <p:txBody>
          <a:bodyPr>
            <a:normAutofit/>
          </a:bodyPr>
          <a:lstStyle/>
          <a:p>
            <a:pPr algn="ctr"/>
            <a:r>
              <a:rPr lang="pt-BR" sz="3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</a:t>
            </a:r>
          </a:p>
        </p:txBody>
      </p:sp>
    </p:spTree>
    <p:extLst>
      <p:ext uri="{BB962C8B-B14F-4D97-AF65-F5344CB8AC3E}">
        <p14:creationId xmlns:p14="http://schemas.microsoft.com/office/powerpoint/2010/main" val="120947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1" y="1825625"/>
            <a:ext cx="1165497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 (HAS) e a Diabetes Mellitus (DM);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Doenças crônicas não transmissíveis mais impactantes em Saúde Pública;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Contínua atenção e esforços coletivos de Políticas Públicas e da sociedade em geral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0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s://profissaoenfermeiro.files.wordpress.com/2014/03/has-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1" t="10189" b="6727"/>
          <a:stretch/>
        </p:blipFill>
        <p:spPr bwMode="auto">
          <a:xfrm>
            <a:off x="9927254" y="106657"/>
            <a:ext cx="1930917" cy="143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3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" y="2324574"/>
            <a:ext cx="12090400" cy="517357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Eliseu Martins esta situado no sudoeste de Piauí cuja estimativa populacional é de 4858 habitantes. 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O Centro de Saúde Integral está localizado na zona urbana e possui um modelo assistencial de ESF. </a:t>
            </a:r>
          </a:p>
          <a:p>
            <a:endParaRPr lang="pt-BR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22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Localização de Eliseu Marti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198120"/>
            <a:ext cx="770166" cy="109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96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926" y="661736"/>
            <a:ext cx="9408695" cy="38501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600" y="1436915"/>
            <a:ext cx="11974285" cy="51675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Segundo o CAP, estimam-se 418 usuários com HAS, sendo atendidos na UBS/ESF 283 (68%) e 119 usuários com DM e desses, 41 usuários cadastrados (34%) bem como deficiências no serviço de saúde como nas atividades de estratificação de risco cardiovascular.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Possui 2 equipes de saúde.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Registros inadequados;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Não disponibilidade de exames complementares.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Precária Saúde Bucal.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3" y="291117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://ibxk.com.br/materias/5995/551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045" y="111035"/>
            <a:ext cx="1767840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50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926" y="661736"/>
            <a:ext cx="9408695" cy="38501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Intervenção – planejamento / 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600" y="1597448"/>
            <a:ext cx="11974285" cy="516750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Capacitação da equipe sobre os protocolos de atenção a usuários com HAS e/ou DM;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Atividades educativas de promoção e prevenção de saúde;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Divulgação da ação programática na comunidade;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Participação dos líderes comunitários </a:t>
            </a:r>
            <a:r>
              <a:rPr lang="pt-BR" sz="220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200">
                <a:latin typeface="Arial" panose="020B0604020202020204" pitchFamily="34" charset="0"/>
                <a:cs typeface="Arial" panose="020B0604020202020204" pitchFamily="34" charset="0"/>
              </a:rPr>
              <a:t>gestão;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Organização do serviço;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Busca ativa;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Atendimento com uso dos registros específicos;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Visitas domiciliares;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Monitoramento e avaliação das atividades.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3" y="291117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94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1.bp.blogspot.com/-Lf05bUDKQls/U9Y6bh6cnRI/AAAAAAABzwY/1Fir0DYpZFA/s1600/hipertens%C3%A3o+e+di%C3%A1bet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242" y="2584479"/>
            <a:ext cx="1219406" cy="1224850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GERAL / ESPECÍFICOS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36" y="230188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84629" y="1266116"/>
            <a:ext cx="11161484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atenção à saúde de usuários com HAS e/ou DM no Centro de Saúde Integral, Eliseu Martins/PI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38200" y="3809329"/>
            <a:ext cx="10221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cobertura e a adesão;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dos serviços de saúde;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Mapear usuários </a:t>
            </a: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de risco;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no programa</a:t>
            </a:r>
          </a:p>
        </p:txBody>
      </p:sp>
    </p:spTree>
    <p:extLst>
      <p:ext uri="{BB962C8B-B14F-4D97-AF65-F5344CB8AC3E}">
        <p14:creationId xmlns:p14="http://schemas.microsoft.com/office/powerpoint/2010/main" val="177896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59657" y="1421545"/>
            <a:ext cx="11829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de usuários com HAS e/ou DM na UBS.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1.1. Cadastrar 100% dos usuários com HAS da área de abrangência no Programa de Atenção à Hipertensão Arterial e à Diabetes Mellitus da unidade de saúde.</a:t>
            </a:r>
          </a:p>
          <a:p>
            <a:pPr algn="just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34514" y="3730171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109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197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316 usuários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065554" y="6187440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074213872"/>
              </p:ext>
            </p:extLst>
          </p:nvPr>
        </p:nvGraphicFramePr>
        <p:xfrm>
          <a:off x="450486" y="2747108"/>
          <a:ext cx="5935800" cy="344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eta para a Direita 8"/>
          <p:cNvSpPr/>
          <p:nvPr/>
        </p:nvSpPr>
        <p:spPr>
          <a:xfrm>
            <a:off x="7065554" y="2621874"/>
            <a:ext cx="1004389" cy="527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302171" y="2697813"/>
            <a:ext cx="368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Estimativa – PCD: 316 usuários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928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400" b="1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7" y="1515981"/>
            <a:ext cx="11433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1.2 Cadastrar 80% dos usuários com DM da área de abrangência no Programa de Atenção à Hipertensão Arterial e à Diabetes Mellitus da unidade de saúde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069943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25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40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67 usuários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60911358"/>
              </p:ext>
            </p:extLst>
          </p:nvPr>
        </p:nvGraphicFramePr>
        <p:xfrm>
          <a:off x="577305" y="2942186"/>
          <a:ext cx="6055723" cy="3505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eta para a Direita 9"/>
          <p:cNvSpPr/>
          <p:nvPr/>
        </p:nvSpPr>
        <p:spPr>
          <a:xfrm>
            <a:off x="7065554" y="2621874"/>
            <a:ext cx="1004389" cy="527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302171" y="2697813"/>
            <a:ext cx="368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Estimativa – PCD: 78 usuários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7706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1502</Words>
  <Application>Microsoft Office PowerPoint</Application>
  <PresentationFormat>Widescreen</PresentationFormat>
  <Paragraphs>200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INTRODUÇÃO</vt:lpstr>
      <vt:lpstr>INTRODUÇÃO</vt:lpstr>
      <vt:lpstr>Antes da intervenção</vt:lpstr>
      <vt:lpstr>Intervenção – planejamento / metodologia</vt:lpstr>
      <vt:lpstr>OBJETIVO GERAL / ESPECÍFICOS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 SOBRE O PROCESSO DE APRENDIZADO</vt:lpstr>
      <vt:lpstr>OBRIGADA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Fernanda Vargas Ferreira</cp:lastModifiedBy>
  <cp:revision>179</cp:revision>
  <dcterms:created xsi:type="dcterms:W3CDTF">2016-03-09T23:17:44Z</dcterms:created>
  <dcterms:modified xsi:type="dcterms:W3CDTF">2016-03-30T01:32:46Z</dcterms:modified>
</cp:coreProperties>
</file>